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2" r:id="rId5"/>
    <p:sldId id="259" r:id="rId6"/>
    <p:sldId id="263" r:id="rId7"/>
    <p:sldId id="265" r:id="rId8"/>
    <p:sldId id="266" r:id="rId9"/>
    <p:sldId id="267" r:id="rId10"/>
    <p:sldId id="268" r:id="rId11"/>
    <p:sldId id="280" r:id="rId12"/>
    <p:sldId id="270" r:id="rId13"/>
    <p:sldId id="271" r:id="rId14"/>
    <p:sldId id="269" r:id="rId15"/>
    <p:sldId id="278" r:id="rId16"/>
    <p:sldId id="273" r:id="rId17"/>
    <p:sldId id="272" r:id="rId18"/>
    <p:sldId id="274" r:id="rId19"/>
    <p:sldId id="276" r:id="rId20"/>
    <p:sldId id="275" r:id="rId21"/>
    <p:sldId id="277" r:id="rId22"/>
    <p:sldId id="289" r:id="rId23"/>
    <p:sldId id="292" r:id="rId24"/>
    <p:sldId id="293" r:id="rId25"/>
    <p:sldId id="29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DFDF"/>
    <a:srgbClr val="FFFFCC"/>
    <a:srgbClr val="11C154"/>
    <a:srgbClr val="7DCEFD"/>
    <a:srgbClr val="FF2A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39C-B847-4537-A2BA-09E7DB379636}" type="datetimeFigureOut">
              <a:rPr lang="en-IN" smtClean="0"/>
              <a:t>12-09-2022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EE1DC2B-1E18-4109-BC55-E1660C4E9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25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39C-B847-4537-A2BA-09E7DB379636}" type="datetimeFigureOut">
              <a:rPr lang="en-IN" smtClean="0"/>
              <a:t>12-09-2022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1DC2B-1E18-4109-BC55-E1660C4E9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039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39C-B847-4537-A2BA-09E7DB379636}" type="datetimeFigureOut">
              <a:rPr lang="en-IN" smtClean="0"/>
              <a:t>12-09-2022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1DC2B-1E18-4109-BC55-E1660C4E9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859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39C-B847-4537-A2BA-09E7DB379636}" type="datetimeFigureOut">
              <a:rPr lang="en-IN" smtClean="0"/>
              <a:t>12-09-2022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1DC2B-1E18-4109-BC55-E1660C4E9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468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C7BE39C-B847-4537-A2BA-09E7DB379636}" type="datetimeFigureOut">
              <a:rPr lang="en-IN" smtClean="0"/>
              <a:t>12-09-2022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EE1DC2B-1E18-4109-BC55-E1660C4E9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72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39C-B847-4537-A2BA-09E7DB379636}" type="datetimeFigureOut">
              <a:rPr lang="en-IN" smtClean="0"/>
              <a:t>12-09-2022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1DC2B-1E18-4109-BC55-E1660C4E9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57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39C-B847-4537-A2BA-09E7DB379636}" type="datetimeFigureOut">
              <a:rPr lang="en-IN" smtClean="0"/>
              <a:t>12-09-2022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1DC2B-1E18-4109-BC55-E1660C4E9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042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39C-B847-4537-A2BA-09E7DB379636}" type="datetimeFigureOut">
              <a:rPr lang="en-IN" smtClean="0"/>
              <a:t>12-09-2022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1DC2B-1E18-4109-BC55-E1660C4E9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690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39C-B847-4537-A2BA-09E7DB379636}" type="datetimeFigureOut">
              <a:rPr lang="en-IN" smtClean="0"/>
              <a:t>12-09-2022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1DC2B-1E18-4109-BC55-E1660C4E9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152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39C-B847-4537-A2BA-09E7DB379636}" type="datetimeFigureOut">
              <a:rPr lang="en-IN" smtClean="0"/>
              <a:t>12-09-2022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1DC2B-1E18-4109-BC55-E1660C4E9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483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39C-B847-4537-A2BA-09E7DB379636}" type="datetimeFigureOut">
              <a:rPr lang="en-IN" smtClean="0"/>
              <a:t>12-09-2022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1DC2B-1E18-4109-BC55-E1660C4E9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967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C7BE39C-B847-4537-A2BA-09E7DB379636}" type="datetimeFigureOut">
              <a:rPr lang="en-IN" smtClean="0"/>
              <a:t>12-09-2022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EE1DC2B-1E18-4109-BC55-E1660C4E9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491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reepngimg.com/png/30826-travel-free-download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technofaq.org/posts/2019/08/22-effective-travel-logo-design-that-take-you-on-an-adventur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family-travel-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.net/Question-Mark-Think-Question-Consider-Thinking-2318041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chaelalthouse.com/2019/04/ill-think-about-it.html" TargetMode="Externa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57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88" name="Rectangle 61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F83DA-A20D-4F78-9DE9-952895C1D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0" y="426720"/>
            <a:ext cx="5527343" cy="22806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1"/>
                </a:solidFill>
              </a:rPr>
              <a:t>Tourism &amp; Travel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181AAC7-2171-4897-B2DD-581B5F4455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2094" r="13020" b="-1"/>
          <a:stretch/>
        </p:blipFill>
        <p:spPr>
          <a:xfrm>
            <a:off x="1" y="2"/>
            <a:ext cx="5830171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D52957C-47CC-495E-819E-DB93526BF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0924" y="2927444"/>
            <a:ext cx="4920019" cy="32447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b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BY GROUP 3</a:t>
            </a:r>
          </a:p>
          <a:p>
            <a:pPr marL="160020" indent="-34290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/>
              <a:t>Preeti</a:t>
            </a:r>
          </a:p>
          <a:p>
            <a:pPr marL="160020" indent="-34290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/>
              <a:t>Sanjolie</a:t>
            </a:r>
          </a:p>
          <a:p>
            <a:pPr marL="160020" indent="-34290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/>
              <a:t>Meghana</a:t>
            </a:r>
          </a:p>
          <a:p>
            <a:pPr marL="160020" indent="-34290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/>
              <a:t>Ritika</a:t>
            </a:r>
          </a:p>
          <a:p>
            <a:pPr marL="160020" indent="-342900"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/>
              <a:t>Harshika</a:t>
            </a:r>
          </a:p>
        </p:txBody>
      </p:sp>
    </p:spTree>
    <p:extLst>
      <p:ext uri="{BB962C8B-B14F-4D97-AF65-F5344CB8AC3E}">
        <p14:creationId xmlns:p14="http://schemas.microsoft.com/office/powerpoint/2010/main" val="3725518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E40A8-2516-4C77-8A09-AC654A746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1" y="-124968"/>
            <a:ext cx="3536823" cy="1069848"/>
          </a:xfrm>
        </p:spPr>
        <p:txBody>
          <a:bodyPr>
            <a:normAutofit fontScale="90000"/>
          </a:bodyPr>
          <a:lstStyle/>
          <a:p>
            <a:r>
              <a:rPr lang="en-IN" dirty="0"/>
              <a:t>5.1 Mapping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C9445E-35C2-4100-9658-E0053DC3C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52" y="867007"/>
            <a:ext cx="9851898" cy="423458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31CA5B-D0F7-490D-81E2-CF6646973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799" y="5277000"/>
            <a:ext cx="5589815" cy="135178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165791-A310-4050-97A4-56E589CDF26D}"/>
              </a:ext>
            </a:extLst>
          </p:cNvPr>
          <p:cNvSpPr txBox="1"/>
          <p:nvPr/>
        </p:nvSpPr>
        <p:spPr>
          <a:xfrm>
            <a:off x="4343400" y="251116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Purchasing Habits</a:t>
            </a:r>
          </a:p>
        </p:txBody>
      </p:sp>
    </p:spTree>
    <p:extLst>
      <p:ext uri="{BB962C8B-B14F-4D97-AF65-F5344CB8AC3E}">
        <p14:creationId xmlns:p14="http://schemas.microsoft.com/office/powerpoint/2010/main" val="2326078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A1FC-495A-4CA4-8A8B-D388D80F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123" y="294132"/>
            <a:ext cx="7045452" cy="1048893"/>
          </a:xfrm>
        </p:spPr>
        <p:txBody>
          <a:bodyPr/>
          <a:lstStyle/>
          <a:p>
            <a:r>
              <a:rPr lang="en-IN" dirty="0"/>
              <a:t>5.2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F8ED9-BBB7-4ABB-983E-F7063C46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403" y="1621533"/>
            <a:ext cx="5169291" cy="394148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3D00FC-8484-4009-89CD-3F93200F5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66" y="1621533"/>
            <a:ext cx="5258384" cy="396964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5729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FAC3-7CC7-4605-B579-BB52AA1E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10" y="82035"/>
            <a:ext cx="3542451" cy="1166662"/>
          </a:xfrm>
        </p:spPr>
        <p:txBody>
          <a:bodyPr/>
          <a:lstStyle/>
          <a:p>
            <a:r>
              <a:rPr lang="en-IN" dirty="0"/>
              <a:t>5.3 Session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36C181-A590-42DA-B025-4FD32982F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68" y="1494836"/>
            <a:ext cx="3617196" cy="2622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294634-8407-4C0A-A625-6E3859FA9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60" y="3429000"/>
            <a:ext cx="4998648" cy="146446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6EF1AA-EBEE-4E1E-B549-FD2703AD9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815" y="1494836"/>
            <a:ext cx="5739512" cy="132668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62C200-73A3-4A60-89F4-04C899572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015" y="3793246"/>
            <a:ext cx="5672836" cy="253966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F9CA48-36FC-4D0D-B18D-48F2D84CA7B3}"/>
              </a:ext>
            </a:extLst>
          </p:cNvPr>
          <p:cNvSpPr txBox="1"/>
          <p:nvPr/>
        </p:nvSpPr>
        <p:spPr>
          <a:xfrm>
            <a:off x="6029324" y="1041043"/>
            <a:ext cx="3045191" cy="369332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8100000" scaled="1"/>
            <a:tileRect/>
          </a:gra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Source Connection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C4E69-2E4C-4999-A73F-12DEABDF33FC}"/>
              </a:ext>
            </a:extLst>
          </p:cNvPr>
          <p:cNvSpPr txBox="1"/>
          <p:nvPr/>
        </p:nvSpPr>
        <p:spPr>
          <a:xfrm>
            <a:off x="6050534" y="3274814"/>
            <a:ext cx="3023981" cy="369332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8100000" scaled="1"/>
            <a:tileRect/>
          </a:gra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Target connection</a:t>
            </a:r>
          </a:p>
        </p:txBody>
      </p:sp>
    </p:spTree>
    <p:extLst>
      <p:ext uri="{BB962C8B-B14F-4D97-AF65-F5344CB8AC3E}">
        <p14:creationId xmlns:p14="http://schemas.microsoft.com/office/powerpoint/2010/main" val="937812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19F8E-1F7F-4A56-A16F-BCD8156C5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88" y="220472"/>
            <a:ext cx="5528437" cy="913003"/>
          </a:xfrm>
        </p:spPr>
        <p:txBody>
          <a:bodyPr/>
          <a:lstStyle/>
          <a:p>
            <a:r>
              <a:rPr lang="en-IN" dirty="0"/>
              <a:t>5.4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B43F2E-07D2-44AF-8FC7-9A7F4D1B7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9399" y="2850473"/>
            <a:ext cx="5421483" cy="3404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7F0D80-C718-4D3E-9CF2-A653E731B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958" y="1392047"/>
            <a:ext cx="6997679" cy="91300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5721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E2B22-77FC-48BF-AF9A-DB0F2F175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41" y="0"/>
            <a:ext cx="3428909" cy="1145032"/>
          </a:xfrm>
        </p:spPr>
        <p:txBody>
          <a:bodyPr>
            <a:normAutofit fontScale="90000"/>
          </a:bodyPr>
          <a:lstStyle/>
          <a:p>
            <a:r>
              <a:rPr lang="en-IN" dirty="0"/>
              <a:t>6.1 Mapping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58253-5972-4D10-A72E-8C4E0E3E6BED}"/>
              </a:ext>
            </a:extLst>
          </p:cNvPr>
          <p:cNvSpPr txBox="1"/>
          <p:nvPr/>
        </p:nvSpPr>
        <p:spPr>
          <a:xfrm>
            <a:off x="3942715" y="387850"/>
            <a:ext cx="270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Visitor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3C81A7-6B1D-4B6C-8062-94807A2F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890" y="5442856"/>
            <a:ext cx="5243219" cy="12536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Content Placeholder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CD2D7C-64E1-4520-A9CC-CF7008AD5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3" t="9902" r="2037" b="24209"/>
          <a:stretch/>
        </p:blipFill>
        <p:spPr>
          <a:xfrm>
            <a:off x="807062" y="979221"/>
            <a:ext cx="10393680" cy="4241596"/>
          </a:xfrm>
        </p:spPr>
      </p:pic>
    </p:spTree>
    <p:extLst>
      <p:ext uri="{BB962C8B-B14F-4D97-AF65-F5344CB8AC3E}">
        <p14:creationId xmlns:p14="http://schemas.microsoft.com/office/powerpoint/2010/main" val="2514790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7FE8-2B4E-4BAE-BFF8-A82FBA0D4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87" y="213638"/>
            <a:ext cx="4573868" cy="1147523"/>
          </a:xfrm>
        </p:spPr>
        <p:txBody>
          <a:bodyPr/>
          <a:lstStyle/>
          <a:p>
            <a:r>
              <a:rPr lang="en-IN" dirty="0"/>
              <a:t>6.2 Conditions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34E0EF-C319-4880-9EC0-A3F4751BD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512" y="1619249"/>
            <a:ext cx="7256975" cy="4410075"/>
          </a:xfrm>
        </p:spPr>
      </p:pic>
    </p:spTree>
    <p:extLst>
      <p:ext uri="{BB962C8B-B14F-4D97-AF65-F5344CB8AC3E}">
        <p14:creationId xmlns:p14="http://schemas.microsoft.com/office/powerpoint/2010/main" val="2765635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C972B-B303-471F-BC94-A266EC636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30" y="340233"/>
            <a:ext cx="3426259" cy="804672"/>
          </a:xfrm>
        </p:spPr>
        <p:txBody>
          <a:bodyPr>
            <a:normAutofit fontScale="90000"/>
          </a:bodyPr>
          <a:lstStyle/>
          <a:p>
            <a:r>
              <a:rPr lang="en-IN" dirty="0"/>
              <a:t>6.3 Session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3760BD-3152-4DAB-859E-C4380C069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585" y="1625235"/>
            <a:ext cx="2598204" cy="2326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49A49-2985-4EC0-82D0-4AC184FD3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30" y="3313470"/>
            <a:ext cx="4827600" cy="15063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EF5627-4BAD-4759-A97A-0E3EE19A0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147" y="1666690"/>
            <a:ext cx="5350617" cy="113959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AAB280-8E27-4495-9C53-01E67D4E8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147" y="3848750"/>
            <a:ext cx="5350617" cy="266901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7C655E-6930-4297-8E99-2ED35CFEF4B6}"/>
              </a:ext>
            </a:extLst>
          </p:cNvPr>
          <p:cNvSpPr txBox="1"/>
          <p:nvPr/>
        </p:nvSpPr>
        <p:spPr>
          <a:xfrm>
            <a:off x="6422148" y="1144905"/>
            <a:ext cx="3065979" cy="369332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dirty="0"/>
              <a:t>Source Connection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A29222-6F6C-4990-A282-F3F6DE1B6867}"/>
              </a:ext>
            </a:extLst>
          </p:cNvPr>
          <p:cNvSpPr txBox="1"/>
          <p:nvPr/>
        </p:nvSpPr>
        <p:spPr>
          <a:xfrm>
            <a:off x="6422148" y="3313470"/>
            <a:ext cx="3065979" cy="382827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dirty="0"/>
              <a:t>Target Connection</a:t>
            </a:r>
          </a:p>
        </p:txBody>
      </p:sp>
    </p:spTree>
    <p:extLst>
      <p:ext uri="{BB962C8B-B14F-4D97-AF65-F5344CB8AC3E}">
        <p14:creationId xmlns:p14="http://schemas.microsoft.com/office/powerpoint/2010/main" val="2675396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8C73-65C6-484E-AF47-13230DA8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08" y="433832"/>
            <a:ext cx="10058400" cy="927608"/>
          </a:xfrm>
        </p:spPr>
        <p:txBody>
          <a:bodyPr/>
          <a:lstStyle/>
          <a:p>
            <a:r>
              <a:rPr lang="en-IN" dirty="0"/>
              <a:t>6.4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24E84-9F3A-4B56-9235-6C8FADF18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5" b="16313"/>
          <a:stretch/>
        </p:blipFill>
        <p:spPr>
          <a:xfrm>
            <a:off x="1896662" y="1562100"/>
            <a:ext cx="8987746" cy="609600"/>
          </a:xfrm>
          <a:prstGeom prst="rect">
            <a:avLst/>
          </a:prstGeom>
        </p:spPr>
      </p:pic>
      <p:pic>
        <p:nvPicPr>
          <p:cNvPr id="16" name="Content Placeholder 15" descr="Text&#10;&#10;Description automatically generated">
            <a:extLst>
              <a:ext uri="{FF2B5EF4-FFF2-40B4-BE49-F238E27FC236}">
                <a16:creationId xmlns:a16="http://schemas.microsoft.com/office/drawing/2014/main" id="{A00843CB-02A6-4A67-A40B-21C63541E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72" b="26644"/>
          <a:stretch/>
        </p:blipFill>
        <p:spPr>
          <a:xfrm>
            <a:off x="3468921" y="2616050"/>
            <a:ext cx="4579703" cy="36141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449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9D52-8596-4469-843F-553F420FC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398" y="217932"/>
            <a:ext cx="3340227" cy="605862"/>
          </a:xfrm>
        </p:spPr>
        <p:txBody>
          <a:bodyPr>
            <a:normAutofit fontScale="90000"/>
          </a:bodyPr>
          <a:lstStyle/>
          <a:p>
            <a:r>
              <a:rPr lang="en-IN" dirty="0"/>
              <a:t>7.1 Mapping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83C8FF-C627-4304-ACD1-FD1114633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511" y="5475383"/>
            <a:ext cx="6957068" cy="114628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3D72FA-6A86-4858-AA8B-E3A94D579136}"/>
              </a:ext>
            </a:extLst>
          </p:cNvPr>
          <p:cNvSpPr txBox="1"/>
          <p:nvPr/>
        </p:nvSpPr>
        <p:spPr>
          <a:xfrm>
            <a:off x="4305300" y="36722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Peak hours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2AAA00-576E-432D-99D1-9316B64EF8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3" t="10740" r="1417" b="22070"/>
          <a:stretch/>
        </p:blipFill>
        <p:spPr>
          <a:xfrm>
            <a:off x="898398" y="942030"/>
            <a:ext cx="9804400" cy="44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40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BBFC9-063C-4955-9554-BC63540B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042" y="139192"/>
            <a:ext cx="10058400" cy="917448"/>
          </a:xfrm>
        </p:spPr>
        <p:txBody>
          <a:bodyPr/>
          <a:lstStyle/>
          <a:p>
            <a:r>
              <a:rPr lang="en-IN" dirty="0"/>
              <a:t>7.2 conditions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6B812-9171-4D53-B925-581F3A7BA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12" y="1056640"/>
            <a:ext cx="4550402" cy="35188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E32DB-3819-4B97-89C8-98F52E4C0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387" y="1056640"/>
            <a:ext cx="5029200" cy="3852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420D57-C413-4D0E-8EA7-CA3802C22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258" y="3149204"/>
            <a:ext cx="4614068" cy="3518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9102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739B6-E41F-4852-A2C3-A3FC4B79A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IN" dirty="0">
                <a:cs typeface="Calibri" panose="020F0502020204030204" pitchFamily="34" charset="0"/>
              </a:rPr>
              <a:t>Index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D87FFCB-D087-4038-89D8-52487AF3D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accent2">
                  <a:lumMod val="75000"/>
                </a:schemeClr>
              </a:buClr>
              <a:buFont typeface="+mj-lt"/>
              <a:buAutoNum type="arabicPeriod"/>
            </a:pPr>
            <a:r>
              <a:rPr lang="en-IN" dirty="0">
                <a:cs typeface="Calibri" panose="020F0502020204030204" pitchFamily="34" charset="0"/>
              </a:rPr>
              <a:t>Case Study</a:t>
            </a:r>
          </a:p>
          <a:p>
            <a:pPr marL="457200" indent="-457200">
              <a:buClr>
                <a:schemeClr val="accent2">
                  <a:lumMod val="75000"/>
                </a:schemeClr>
              </a:buClr>
              <a:buFont typeface="+mj-lt"/>
              <a:buAutoNum type="arabicPeriod"/>
            </a:pPr>
            <a:r>
              <a:rPr lang="en-IN" dirty="0">
                <a:cs typeface="Calibri" panose="020F0502020204030204" pitchFamily="34" charset="0"/>
              </a:rPr>
              <a:t>Scenario</a:t>
            </a:r>
          </a:p>
          <a:p>
            <a:pPr marL="457200" indent="-457200">
              <a:buClr>
                <a:schemeClr val="accent2">
                  <a:lumMod val="75000"/>
                </a:schemeClr>
              </a:buClr>
              <a:buFont typeface="+mj-lt"/>
              <a:buAutoNum type="arabicPeriod"/>
            </a:pPr>
            <a:r>
              <a:rPr lang="en-IN" dirty="0">
                <a:cs typeface="Calibri" panose="020F0502020204030204" pitchFamily="34" charset="0"/>
              </a:rPr>
              <a:t>ER Diagram</a:t>
            </a:r>
          </a:p>
          <a:p>
            <a:pPr marL="457200" indent="-457200">
              <a:buClr>
                <a:schemeClr val="accent2">
                  <a:lumMod val="75000"/>
                </a:schemeClr>
              </a:buClr>
              <a:buFont typeface="+mj-lt"/>
              <a:buAutoNum type="arabicPeriod"/>
            </a:pPr>
            <a:r>
              <a:rPr lang="en-IN" dirty="0">
                <a:cs typeface="Calibri" panose="020F0502020204030204" pitchFamily="34" charset="0"/>
              </a:rPr>
              <a:t>Mapping 1 &amp; its workflow and output </a:t>
            </a:r>
          </a:p>
          <a:p>
            <a:pPr marL="457200" indent="-457200">
              <a:buClr>
                <a:schemeClr val="accent2">
                  <a:lumMod val="75000"/>
                </a:schemeClr>
              </a:buClr>
              <a:buFont typeface="+mj-lt"/>
              <a:buAutoNum type="arabicPeriod"/>
            </a:pPr>
            <a:r>
              <a:rPr lang="en-IN" dirty="0">
                <a:cs typeface="Calibri" panose="020F0502020204030204" pitchFamily="34" charset="0"/>
              </a:rPr>
              <a:t>Mapping 2 &amp; its workflow and output </a:t>
            </a:r>
          </a:p>
          <a:p>
            <a:pPr marL="457200" indent="-457200">
              <a:buClr>
                <a:schemeClr val="accent2">
                  <a:lumMod val="75000"/>
                </a:schemeClr>
              </a:buClr>
              <a:buFont typeface="+mj-lt"/>
              <a:buAutoNum type="arabicPeriod"/>
            </a:pPr>
            <a:r>
              <a:rPr lang="en-IN" dirty="0">
                <a:cs typeface="Calibri" panose="020F0502020204030204" pitchFamily="34" charset="0"/>
              </a:rPr>
              <a:t>Mapping 3 &amp; its workflow and output </a:t>
            </a:r>
          </a:p>
          <a:p>
            <a:pPr marL="457200" indent="-457200">
              <a:buClr>
                <a:schemeClr val="accent2">
                  <a:lumMod val="75000"/>
                </a:schemeClr>
              </a:buClr>
              <a:buFont typeface="+mj-lt"/>
              <a:buAutoNum type="arabicPeriod"/>
            </a:pPr>
            <a:r>
              <a:rPr lang="en-IN" dirty="0">
                <a:cs typeface="Calibri" panose="020F0502020204030204" pitchFamily="34" charset="0"/>
              </a:rPr>
              <a:t>Mapping 4 &amp; its workflow and output </a:t>
            </a:r>
          </a:p>
          <a:p>
            <a:pPr marL="457200" indent="-457200">
              <a:buClr>
                <a:schemeClr val="accent2">
                  <a:lumMod val="75000"/>
                </a:schemeClr>
              </a:buClr>
              <a:buFont typeface="+mj-lt"/>
              <a:buAutoNum type="arabicPeriod"/>
            </a:pPr>
            <a:r>
              <a:rPr lang="en-IN" dirty="0">
                <a:cs typeface="Calibri" panose="020F0502020204030204" pitchFamily="34" charset="0"/>
              </a:rPr>
              <a:t>Test Cases</a:t>
            </a:r>
            <a:endParaRPr lang="en-IN" sz="1800" dirty="0">
              <a:cs typeface="Calibri" panose="020F0502020204030204" pitchFamily="34" charset="0"/>
            </a:endParaRPr>
          </a:p>
          <a:p>
            <a:endParaRPr lang="en-IN" sz="1400" dirty="0"/>
          </a:p>
        </p:txBody>
      </p:sp>
      <p:sp>
        <p:nvSpPr>
          <p:cNvPr id="23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4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7194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C441C-898F-4958-A800-4881F5F6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48" y="302550"/>
            <a:ext cx="3230372" cy="679913"/>
          </a:xfrm>
        </p:spPr>
        <p:txBody>
          <a:bodyPr>
            <a:normAutofit fontScale="90000"/>
          </a:bodyPr>
          <a:lstStyle/>
          <a:p>
            <a:r>
              <a:rPr lang="en-IN" dirty="0"/>
              <a:t>7.3 Session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5524E-9225-4C53-A778-E8C1EC3AF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3" y="1798541"/>
            <a:ext cx="4221908" cy="3076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150729-4FF7-474D-85D7-58217B552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44" y="4004967"/>
            <a:ext cx="5081367" cy="146820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FA0A60-E53C-4FD5-B490-608A8424BB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9" t="32853" b="45341"/>
          <a:stretch/>
        </p:blipFill>
        <p:spPr>
          <a:xfrm>
            <a:off x="5828126" y="1577298"/>
            <a:ext cx="5714945" cy="11176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FA8DD7-E605-43F4-8591-2000F76BD1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30"/>
          <a:stretch/>
        </p:blipFill>
        <p:spPr>
          <a:xfrm>
            <a:off x="5828126" y="4059157"/>
            <a:ext cx="5594555" cy="244677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D5D98B-33E2-4E72-B8A1-8600E62A575B}"/>
              </a:ext>
            </a:extLst>
          </p:cNvPr>
          <p:cNvSpPr txBox="1"/>
          <p:nvPr/>
        </p:nvSpPr>
        <p:spPr>
          <a:xfrm>
            <a:off x="5829875" y="1130710"/>
            <a:ext cx="2517712" cy="369332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dirty="0"/>
              <a:t>Source Connection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D8C804-F02E-43B0-9226-FE2DE0E4A1E5}"/>
              </a:ext>
            </a:extLst>
          </p:cNvPr>
          <p:cNvSpPr txBox="1"/>
          <p:nvPr/>
        </p:nvSpPr>
        <p:spPr>
          <a:xfrm>
            <a:off x="5828126" y="3578942"/>
            <a:ext cx="2519461" cy="369332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dirty="0"/>
              <a:t>Target connection</a:t>
            </a:r>
          </a:p>
        </p:txBody>
      </p:sp>
    </p:spTree>
    <p:extLst>
      <p:ext uri="{BB962C8B-B14F-4D97-AF65-F5344CB8AC3E}">
        <p14:creationId xmlns:p14="http://schemas.microsoft.com/office/powerpoint/2010/main" val="1486040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7553F-D817-4200-9C96-149E8CBD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31" y="169672"/>
            <a:ext cx="4812792" cy="744728"/>
          </a:xfrm>
        </p:spPr>
        <p:txBody>
          <a:bodyPr>
            <a:normAutofit fontScale="90000"/>
          </a:bodyPr>
          <a:lstStyle/>
          <a:p>
            <a:r>
              <a:rPr lang="en-IN" dirty="0"/>
              <a:t>7. 4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ABA6B-86FD-436E-98EB-AB1FA5AE2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1"/>
          <a:stretch/>
        </p:blipFill>
        <p:spPr>
          <a:xfrm>
            <a:off x="1769136" y="1177159"/>
            <a:ext cx="8492532" cy="1040522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86906B-A17E-4BC8-9CE2-254C44A184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04" r="69583" b="45926"/>
          <a:stretch/>
        </p:blipFill>
        <p:spPr>
          <a:xfrm>
            <a:off x="3799840" y="2072640"/>
            <a:ext cx="3708400" cy="3962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3189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57414-6402-4A74-9C49-9801819B1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0" y="355600"/>
            <a:ext cx="4693920" cy="744855"/>
          </a:xfrm>
        </p:spPr>
        <p:txBody>
          <a:bodyPr>
            <a:normAutofit fontScale="90000"/>
          </a:bodyPr>
          <a:lstStyle/>
          <a:p>
            <a:r>
              <a:rPr lang="en-IN" dirty="0"/>
              <a:t>8.1 Unit Testing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A0CC4D0-541E-41D3-9F04-81D6DDB85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447714"/>
              </p:ext>
            </p:extLst>
          </p:nvPr>
        </p:nvGraphicFramePr>
        <p:xfrm>
          <a:off x="1438910" y="1285450"/>
          <a:ext cx="9838690" cy="529592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186803">
                  <a:extLst>
                    <a:ext uri="{9D8B030D-6E8A-4147-A177-3AD203B41FA5}">
                      <a16:colId xmlns:a16="http://schemas.microsoft.com/office/drawing/2014/main" val="290095181"/>
                    </a:ext>
                  </a:extLst>
                </a:gridCol>
                <a:gridCol w="1964692">
                  <a:extLst>
                    <a:ext uri="{9D8B030D-6E8A-4147-A177-3AD203B41FA5}">
                      <a16:colId xmlns:a16="http://schemas.microsoft.com/office/drawing/2014/main" val="4159824923"/>
                    </a:ext>
                  </a:extLst>
                </a:gridCol>
                <a:gridCol w="1751719">
                  <a:extLst>
                    <a:ext uri="{9D8B030D-6E8A-4147-A177-3AD203B41FA5}">
                      <a16:colId xmlns:a16="http://schemas.microsoft.com/office/drawing/2014/main" val="1283628312"/>
                    </a:ext>
                  </a:extLst>
                </a:gridCol>
                <a:gridCol w="1967738">
                  <a:extLst>
                    <a:ext uri="{9D8B030D-6E8A-4147-A177-3AD203B41FA5}">
                      <a16:colId xmlns:a16="http://schemas.microsoft.com/office/drawing/2014/main" val="852380387"/>
                    </a:ext>
                  </a:extLst>
                </a:gridCol>
                <a:gridCol w="1967738">
                  <a:extLst>
                    <a:ext uri="{9D8B030D-6E8A-4147-A177-3AD203B41FA5}">
                      <a16:colId xmlns:a16="http://schemas.microsoft.com/office/drawing/2014/main" val="3760996549"/>
                    </a:ext>
                  </a:extLst>
                </a:gridCol>
              </a:tblGrid>
              <a:tr h="83572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Test Cases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i="0" u="sng" dirty="0"/>
                        <a:t>Test case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i="0" u="sng" dirty="0"/>
                        <a:t>Test case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i="0" u="sng" dirty="0"/>
                        <a:t>Test case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0" u="sng" dirty="0"/>
                        <a:t>Test case 4</a:t>
                      </a:r>
                    </a:p>
                    <a:p>
                      <a:endParaRPr lang="en-IN" i="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199480"/>
                  </a:ext>
                </a:extLst>
              </a:tr>
              <a:tr h="855107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Source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VISITORS_GRP3, ORDER_GRP3, FOOD_GRP3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VISITORS_GRP3, PURCHASE_GRP3, PRODUCT_GRP3</a:t>
                      </a:r>
                    </a:p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VISITORS_GRP3, VISIT_GRP3, BRANCH_GRP3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VISITORS_GRP3, VISIT_GRP3, BRANCH_GRP3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073600"/>
                  </a:ext>
                </a:extLst>
              </a:tr>
              <a:tr h="847328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TRG_EATING_TREND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TRG_PURCHASING_HABBIT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TRG_V_TYPE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TRG_PEAK_HR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501241"/>
                  </a:ext>
                </a:extLst>
              </a:tr>
              <a:tr h="847328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Mapping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m_map_Eating_Trend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m_map_PURCHASE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m_map_visitor_type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m_map_Peak_hr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805685"/>
                  </a:ext>
                </a:extLst>
              </a:tr>
              <a:tr h="1063116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Transformation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Joiner</a:t>
                      </a:r>
                    </a:p>
                    <a:p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Expression</a:t>
                      </a:r>
                    </a:p>
                    <a:p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Aggregator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Joiner</a:t>
                      </a:r>
                    </a:p>
                    <a:p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Expression</a:t>
                      </a:r>
                    </a:p>
                    <a:p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Aggregator</a:t>
                      </a:r>
                      <a:endParaRPr lang="en-IN" sz="1200" dirty="0"/>
                    </a:p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Joiner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Expression</a:t>
                      </a:r>
                    </a:p>
                    <a:p>
                      <a:r>
                        <a:rPr lang="en-IN" sz="1200" dirty="0"/>
                        <a:t>Sorter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Joiner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Expression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Aggregator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Sorter</a:t>
                      </a:r>
                      <a:endParaRPr lang="en-IN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Rank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986625"/>
                  </a:ext>
                </a:extLst>
              </a:tr>
              <a:tr h="847328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Remarks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rgbClr val="11C154"/>
                          </a:solidFill>
                        </a:rPr>
                        <a:t>PASS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rgbClr val="11C154"/>
                          </a:solidFill>
                        </a:rPr>
                        <a:t>PASS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rgbClr val="11C154"/>
                          </a:solidFill>
                        </a:rPr>
                        <a:t>PASS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rgbClr val="11C154"/>
                          </a:solidFill>
                        </a:rPr>
                        <a:t>PASS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653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848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290F-AD54-4FD9-9AD4-C3F163CAC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1" y="210313"/>
            <a:ext cx="5971032" cy="968248"/>
          </a:xfrm>
        </p:spPr>
        <p:txBody>
          <a:bodyPr>
            <a:normAutofit fontScale="90000"/>
          </a:bodyPr>
          <a:lstStyle/>
          <a:p>
            <a:r>
              <a:rPr lang="en-IN" dirty="0"/>
              <a:t>8.2 Integration testing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7E7E09-E1E4-4467-AE81-BE4FF1787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398519"/>
              </p:ext>
            </p:extLst>
          </p:nvPr>
        </p:nvGraphicFramePr>
        <p:xfrm>
          <a:off x="1490388" y="1178561"/>
          <a:ext cx="9970091" cy="542332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216009">
                  <a:extLst>
                    <a:ext uri="{9D8B030D-6E8A-4147-A177-3AD203B41FA5}">
                      <a16:colId xmlns:a16="http://schemas.microsoft.com/office/drawing/2014/main" val="2756674477"/>
                    </a:ext>
                  </a:extLst>
                </a:gridCol>
                <a:gridCol w="1990932">
                  <a:extLst>
                    <a:ext uri="{9D8B030D-6E8A-4147-A177-3AD203B41FA5}">
                      <a16:colId xmlns:a16="http://schemas.microsoft.com/office/drawing/2014/main" val="1569667973"/>
                    </a:ext>
                  </a:extLst>
                </a:gridCol>
                <a:gridCol w="1775114">
                  <a:extLst>
                    <a:ext uri="{9D8B030D-6E8A-4147-A177-3AD203B41FA5}">
                      <a16:colId xmlns:a16="http://schemas.microsoft.com/office/drawing/2014/main" val="2260608225"/>
                    </a:ext>
                  </a:extLst>
                </a:gridCol>
                <a:gridCol w="1994018">
                  <a:extLst>
                    <a:ext uri="{9D8B030D-6E8A-4147-A177-3AD203B41FA5}">
                      <a16:colId xmlns:a16="http://schemas.microsoft.com/office/drawing/2014/main" val="1944862377"/>
                    </a:ext>
                  </a:extLst>
                </a:gridCol>
                <a:gridCol w="1994018">
                  <a:extLst>
                    <a:ext uri="{9D8B030D-6E8A-4147-A177-3AD203B41FA5}">
                      <a16:colId xmlns:a16="http://schemas.microsoft.com/office/drawing/2014/main" val="1201199485"/>
                    </a:ext>
                  </a:extLst>
                </a:gridCol>
              </a:tblGrid>
              <a:tr h="71100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Test Cases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i="0" u="sng" dirty="0"/>
                        <a:t>Test case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i="0" u="sng" dirty="0"/>
                        <a:t>Test case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i="0" u="sng" dirty="0"/>
                        <a:t>Test case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0" u="sng" dirty="0"/>
                        <a:t>Test case 4</a:t>
                      </a:r>
                    </a:p>
                    <a:p>
                      <a:endParaRPr lang="en-IN" i="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013650"/>
                  </a:ext>
                </a:extLst>
              </a:tr>
              <a:tr h="727498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Source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VISITORS_GRP3, ORDER_GRP3, FOOD_GRP3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VISITORS_GRP3, PURCHASE_GRP3, PRODUCT_GRP3</a:t>
                      </a:r>
                    </a:p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VISITORS_GRP3, VISIT_GRP3, BRANCH_GRP3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VISITORS_GRP3, VISIT_GRP3, BRANCH_GRP3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220290"/>
                  </a:ext>
                </a:extLst>
              </a:tr>
              <a:tr h="720880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TRG_EATING_TREND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TRG_PURCHASING_HABBIT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TRG_V_TYPE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TRG_PEAK_HR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087412"/>
                  </a:ext>
                </a:extLst>
              </a:tr>
              <a:tr h="720880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Session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s_ m_map_Eating_Trend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s_ m_map_PURCHASE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s_ m_map_visitor_type</a:t>
                      </a:r>
                      <a:endParaRPr lang="en-IN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s_ m_map_Peak_hr</a:t>
                      </a:r>
                      <a:endParaRPr lang="en-IN" sz="1000" dirty="0"/>
                    </a:p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581412"/>
                  </a:ext>
                </a:extLst>
              </a:tr>
              <a:tr h="720880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Workflow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wf_s_m_mapp_Eating_trend 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wf_s_m_mapp_PURCHASE 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wf_s_m_mapp_VISITOR_TYPE </a:t>
                      </a:r>
                      <a:endParaRPr lang="en-IN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wf_s_m_mapp_PEAK_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540682"/>
                  </a:ext>
                </a:extLst>
              </a:tr>
              <a:tr h="906297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Transformation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Joiner</a:t>
                      </a:r>
                    </a:p>
                    <a:p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Expression</a:t>
                      </a:r>
                    </a:p>
                    <a:p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Aggregator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Joiner</a:t>
                      </a:r>
                    </a:p>
                    <a:p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Expression</a:t>
                      </a:r>
                    </a:p>
                    <a:p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Aggregator</a:t>
                      </a:r>
                      <a:endParaRPr lang="en-IN" sz="1200" dirty="0"/>
                    </a:p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Joiner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Expression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Sorter</a:t>
                      </a:r>
                    </a:p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Joiner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Expression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Aggregator</a:t>
                      </a:r>
                      <a:endParaRPr lang="en-IN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Rank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Sorter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197044"/>
                  </a:ext>
                </a:extLst>
              </a:tr>
              <a:tr h="720880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Remarks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rgbClr val="11C154"/>
                          </a:solidFill>
                        </a:rPr>
                        <a:t>PASS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rgbClr val="11C154"/>
                          </a:solidFill>
                        </a:rPr>
                        <a:t>PASS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rgbClr val="11C154"/>
                          </a:solidFill>
                        </a:rPr>
                        <a:t>PASS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rgbClr val="11C154"/>
                          </a:solidFill>
                        </a:rPr>
                        <a:t>PASS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649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8977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258F0-D6E7-4243-BDD0-2110D353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223975"/>
            <a:ext cx="5859272" cy="998728"/>
          </a:xfrm>
        </p:spPr>
        <p:txBody>
          <a:bodyPr>
            <a:normAutofit fontScale="90000"/>
          </a:bodyPr>
          <a:lstStyle/>
          <a:p>
            <a:r>
              <a:rPr lang="en-IN" dirty="0"/>
              <a:t>8.3 Regression testing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5C65EF-186B-4077-ADDC-70266A881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489900"/>
              </p:ext>
            </p:extLst>
          </p:nvPr>
        </p:nvGraphicFramePr>
        <p:xfrm>
          <a:off x="1049655" y="1318261"/>
          <a:ext cx="10428341" cy="515769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317862">
                  <a:extLst>
                    <a:ext uri="{9D8B030D-6E8A-4147-A177-3AD203B41FA5}">
                      <a16:colId xmlns:a16="http://schemas.microsoft.com/office/drawing/2014/main" val="3802668082"/>
                    </a:ext>
                  </a:extLst>
                </a:gridCol>
                <a:gridCol w="2082440">
                  <a:extLst>
                    <a:ext uri="{9D8B030D-6E8A-4147-A177-3AD203B41FA5}">
                      <a16:colId xmlns:a16="http://schemas.microsoft.com/office/drawing/2014/main" val="1837959444"/>
                    </a:ext>
                  </a:extLst>
                </a:gridCol>
                <a:gridCol w="1856703">
                  <a:extLst>
                    <a:ext uri="{9D8B030D-6E8A-4147-A177-3AD203B41FA5}">
                      <a16:colId xmlns:a16="http://schemas.microsoft.com/office/drawing/2014/main" val="2655028588"/>
                    </a:ext>
                  </a:extLst>
                </a:gridCol>
                <a:gridCol w="2085668">
                  <a:extLst>
                    <a:ext uri="{9D8B030D-6E8A-4147-A177-3AD203B41FA5}">
                      <a16:colId xmlns:a16="http://schemas.microsoft.com/office/drawing/2014/main" val="2773349041"/>
                    </a:ext>
                  </a:extLst>
                </a:gridCol>
                <a:gridCol w="2085668">
                  <a:extLst>
                    <a:ext uri="{9D8B030D-6E8A-4147-A177-3AD203B41FA5}">
                      <a16:colId xmlns:a16="http://schemas.microsoft.com/office/drawing/2014/main" val="245340916"/>
                    </a:ext>
                  </a:extLst>
                </a:gridCol>
              </a:tblGrid>
              <a:tr h="71596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Test Cases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i="0" u="sng" dirty="0"/>
                        <a:t>Test case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i="0" u="sng" dirty="0"/>
                        <a:t>Test case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i="0" u="sng" dirty="0"/>
                        <a:t>Test case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0" u="sng" dirty="0"/>
                        <a:t>Test case 4</a:t>
                      </a:r>
                    </a:p>
                    <a:p>
                      <a:endParaRPr lang="en-IN" i="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951096"/>
                  </a:ext>
                </a:extLst>
              </a:tr>
              <a:tr h="762879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Source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VISITORS_GRP3, ORDER_GRP3, FOOD_GRP3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VISITORS_GRP3, PURCHASE_GRP3, PRODUCT_GRP3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VISITORS_GRP3, VISIT_GRP3, BRANCH_GRP3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VISITORS_GRP3, VISIT_GRP3, BRANCH_GRP3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518845"/>
                  </a:ext>
                </a:extLst>
              </a:tr>
              <a:tr h="668251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TRG_EATING_TREND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TRG_PURCHASING_HABBIT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TRG_V_TYPE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TRG_PEAK_HR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144686"/>
                  </a:ext>
                </a:extLst>
              </a:tr>
              <a:tr h="668251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Workflow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wf_s_m_mapp_Eating_trend 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wf_s_m_mapp_PURCHASE 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wf_s_m_mapp_VISITOR_TYPE </a:t>
                      </a:r>
                      <a:endParaRPr lang="en-IN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wf_s_m_mapp_PEAK_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299829"/>
                  </a:ext>
                </a:extLst>
              </a:tr>
              <a:tr h="920530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Transformation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Joiner</a:t>
                      </a:r>
                    </a:p>
                    <a:p>
                      <a:pPr algn="l"/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Expression</a:t>
                      </a:r>
                    </a:p>
                    <a:p>
                      <a:pPr algn="l"/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Aggregator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Joiner</a:t>
                      </a:r>
                    </a:p>
                    <a:p>
                      <a:pPr algn="l"/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Expression</a:t>
                      </a:r>
                    </a:p>
                    <a:p>
                      <a:pPr algn="l"/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Aggregator</a:t>
                      </a:r>
                      <a:endParaRPr lang="en-IN" sz="1200" dirty="0"/>
                    </a:p>
                    <a:p>
                      <a:pPr algn="l"/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Joiner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Expression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Sorter</a:t>
                      </a:r>
                    </a:p>
                    <a:p>
                      <a:pPr algn="l"/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Joiner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Expression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Aggregator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Sorter</a:t>
                      </a:r>
                      <a:endParaRPr lang="en-IN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</a:rPr>
                        <a:t>Rank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776094"/>
                  </a:ext>
                </a:extLst>
              </a:tr>
              <a:tr h="668251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Remarks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rgbClr val="11C154"/>
                          </a:solidFill>
                        </a:rPr>
                        <a:t>PASS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rgbClr val="11C154"/>
                          </a:solidFill>
                        </a:rPr>
                        <a:t>PASS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rgbClr val="11C154"/>
                          </a:solidFill>
                        </a:rPr>
                        <a:t>PASS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rgbClr val="11C154"/>
                          </a:solidFill>
                        </a:rPr>
                        <a:t>PASS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681854"/>
                  </a:ext>
                </a:extLst>
              </a:tr>
              <a:tr h="668251">
                <a:tc>
                  <a:txBody>
                    <a:bodyPr/>
                    <a:lstStyle/>
                    <a:p>
                      <a:pPr algn="ctr"/>
                      <a:r>
                        <a:rPr lang="en-IN" sz="1800" b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Tester comment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The transformation of processed data to the target does not impact on the sources and functions as it was before executing the code</a:t>
                      </a:r>
                      <a:endParaRPr lang="en-IN" sz="1600" dirty="0">
                        <a:solidFill>
                          <a:srgbClr val="11C15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solidFill>
                          <a:srgbClr val="11C15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solidFill>
                          <a:srgbClr val="11C15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solidFill>
                          <a:srgbClr val="11C15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2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963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1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1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30" name="Rectangle 1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4AA84-CD44-44AE-A74E-3357F88E3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360493"/>
            <a:ext cx="4972511" cy="310673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Thank you</a:t>
            </a:r>
          </a:p>
        </p:txBody>
      </p:sp>
      <p:sp>
        <p:nvSpPr>
          <p:cNvPr id="31" name="Freeform: Shape 21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text, items, several&#10;&#10;Description automatically generated">
            <a:extLst>
              <a:ext uri="{FF2B5EF4-FFF2-40B4-BE49-F238E27FC236}">
                <a16:creationId xmlns:a16="http://schemas.microsoft.com/office/drawing/2014/main" id="{10168CA5-6B13-4AEA-AB18-6B44D850C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461574" y="-88025"/>
            <a:ext cx="6654920" cy="76046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26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E162B-65DE-4852-B797-C9AAE817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46532"/>
            <a:ext cx="10058400" cy="1609344"/>
          </a:xfrm>
        </p:spPr>
        <p:txBody>
          <a:bodyPr>
            <a:normAutofit/>
          </a:bodyPr>
          <a:lstStyle/>
          <a:p>
            <a:r>
              <a:rPr lang="en-IN" dirty="0">
                <a:latin typeface="+mn-lt"/>
                <a:cs typeface="Calibri" panose="020F0502020204030204" pitchFamily="34" charset="0"/>
              </a:rPr>
              <a:t>1.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9100E-ACC2-42B1-B7E2-4E5305E99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254758"/>
            <a:ext cx="6482419" cy="4050792"/>
          </a:xfrm>
        </p:spPr>
        <p:txBody>
          <a:bodyPr>
            <a:normAutofit/>
          </a:bodyPr>
          <a:lstStyle/>
          <a:p>
            <a:pPr algn="just"/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'Tourism &amp; Travel', 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a hospitality company that is head quartered in Mahabalipuram, has different branches in all parts of India. </a:t>
            </a:r>
          </a:p>
          <a:p>
            <a:pPr algn="just"/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‘</a:t>
            </a: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Tourism &amp; Travel’, 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now wants to understand the trends of eating &amp; purchasing habits of guests. In addition to identifying people visiting the establishments are local or tourists, they also want to determine the peak hours of visitors visiting the branches.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7B8F13C-16C2-4244-B53A-EE80ECE93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447" r="12121" b="1"/>
          <a:stretch/>
        </p:blipFill>
        <p:spPr>
          <a:xfrm>
            <a:off x="7872307" y="2193036"/>
            <a:ext cx="3261974" cy="363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6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49839F5-FB7B-441A-A2EC-F8B96DE6D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05950" y="666750"/>
            <a:ext cx="1455844" cy="1240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51B9BC-4C1B-4E25-AC20-9C794AEF7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822073"/>
            <a:ext cx="10058400" cy="1069848"/>
          </a:xfrm>
        </p:spPr>
        <p:txBody>
          <a:bodyPr/>
          <a:lstStyle/>
          <a:p>
            <a:r>
              <a:rPr lang="en-IN" dirty="0"/>
              <a:t>2. scenarios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AD979-8A46-444B-BBB1-0588E82FC9BD}"/>
              </a:ext>
            </a:extLst>
          </p:cNvPr>
          <p:cNvSpPr txBox="1"/>
          <p:nvPr/>
        </p:nvSpPr>
        <p:spPr>
          <a:xfrm>
            <a:off x="1346074" y="2437489"/>
            <a:ext cx="963625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IN" dirty="0"/>
              <a:t> To understand the trends of eating habits of visitors.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25113F-2FC2-47E1-8700-D715D3D3B2F7}"/>
              </a:ext>
            </a:extLst>
          </p:cNvPr>
          <p:cNvSpPr txBox="1"/>
          <p:nvPr/>
        </p:nvSpPr>
        <p:spPr>
          <a:xfrm>
            <a:off x="1346074" y="3255196"/>
            <a:ext cx="9636252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en-IN" dirty="0"/>
              <a:t>To understand the trends of purchasing habits of visitors.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19E4D7-345E-42DD-9A19-4B2F46FE1FC7}"/>
              </a:ext>
            </a:extLst>
          </p:cNvPr>
          <p:cNvSpPr txBox="1"/>
          <p:nvPr/>
        </p:nvSpPr>
        <p:spPr>
          <a:xfrm>
            <a:off x="1346074" y="4012066"/>
            <a:ext cx="963625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lang="en-IN" dirty="0"/>
              <a:t>To identify people visiting the establishments are local or tourists.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5D5337-C23C-40B9-A280-014887C9D44E}"/>
              </a:ext>
            </a:extLst>
          </p:cNvPr>
          <p:cNvSpPr txBox="1"/>
          <p:nvPr/>
        </p:nvSpPr>
        <p:spPr>
          <a:xfrm>
            <a:off x="1346074" y="4721227"/>
            <a:ext cx="9636252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4"/>
            </a:pPr>
            <a:r>
              <a:rPr lang="en-IN" dirty="0"/>
              <a:t>To determine the peak hours of visitors visiting the branches. 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64126AC-9D1D-4BC9-B26E-0E82FED53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18515" y="5501003"/>
            <a:ext cx="1029335" cy="115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71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7065F-324F-4E07-A5C1-7D70C08A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68" y="153670"/>
            <a:ext cx="7759192" cy="736600"/>
          </a:xfrm>
        </p:spPr>
        <p:txBody>
          <a:bodyPr>
            <a:normAutofit fontScale="90000"/>
          </a:bodyPr>
          <a:lstStyle/>
          <a:p>
            <a:r>
              <a:rPr lang="en-IN" dirty="0"/>
              <a:t>3. ER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610E1E-ABC8-4629-A445-AA05B5B17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026" t="4999" r="2837" b="5513"/>
          <a:stretch/>
        </p:blipFill>
        <p:spPr>
          <a:xfrm>
            <a:off x="1523365" y="1042361"/>
            <a:ext cx="9621519" cy="5274619"/>
          </a:xfrm>
        </p:spPr>
      </p:pic>
    </p:spTree>
    <p:extLst>
      <p:ext uri="{BB962C8B-B14F-4D97-AF65-F5344CB8AC3E}">
        <p14:creationId xmlns:p14="http://schemas.microsoft.com/office/powerpoint/2010/main" val="116743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CBF91-EC15-4256-9AEB-B1E26B25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60782"/>
            <a:ext cx="3321177" cy="848868"/>
          </a:xfrm>
        </p:spPr>
        <p:txBody>
          <a:bodyPr>
            <a:normAutofit fontScale="90000"/>
          </a:bodyPr>
          <a:lstStyle/>
          <a:p>
            <a:r>
              <a:rPr lang="en-IN" dirty="0"/>
              <a:t>4.1 Mapping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2A5F67-FD78-4496-9CD2-9689B781D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1009650"/>
            <a:ext cx="10473513" cy="454787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DF0EB1-3D4D-4FBE-90FE-CA2D33F7E5B4}"/>
              </a:ext>
            </a:extLst>
          </p:cNvPr>
          <p:cNvSpPr txBox="1"/>
          <p:nvPr/>
        </p:nvSpPr>
        <p:spPr>
          <a:xfrm>
            <a:off x="4248150" y="354384"/>
            <a:ext cx="275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Eating Trends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2DB6C-3577-49AC-9144-B8864D6E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243" y="5678805"/>
            <a:ext cx="6255513" cy="102793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6490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43DA34-D14F-4609-A677-70359B7A4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65" y="1535176"/>
            <a:ext cx="5293985" cy="4051300"/>
          </a:xfrm>
          <a:ln w="95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F461B-9FD2-486A-BDDC-3F5C8D9C9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931" y="1535176"/>
            <a:ext cx="5287784" cy="4051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DA0BA0-5788-4147-9BB1-61F7C6EC4542}"/>
              </a:ext>
            </a:extLst>
          </p:cNvPr>
          <p:cNvSpPr txBox="1"/>
          <p:nvPr/>
        </p:nvSpPr>
        <p:spPr>
          <a:xfrm>
            <a:off x="714375" y="467360"/>
            <a:ext cx="6712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+mj-lt"/>
                <a:cs typeface="Times New Roman" panose="02020603050405020304" pitchFamily="18" charset="0"/>
              </a:rPr>
              <a:t>4.2 CONDITIONS</a:t>
            </a:r>
          </a:p>
        </p:txBody>
      </p:sp>
    </p:spTree>
    <p:extLst>
      <p:ext uri="{BB962C8B-B14F-4D97-AF65-F5344CB8AC3E}">
        <p14:creationId xmlns:p14="http://schemas.microsoft.com/office/powerpoint/2010/main" val="246606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D9908C-1B8E-4326-8F27-20A5E6D8B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56" t="29172" b="8719"/>
          <a:stretch/>
        </p:blipFill>
        <p:spPr>
          <a:xfrm>
            <a:off x="1269320" y="812308"/>
            <a:ext cx="3879375" cy="26166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36EC6-0DDF-4D79-9A97-B08D12390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14" y="201535"/>
            <a:ext cx="4170836" cy="789787"/>
          </a:xfrm>
        </p:spPr>
        <p:txBody>
          <a:bodyPr>
            <a:normAutofit fontScale="90000"/>
          </a:bodyPr>
          <a:lstStyle/>
          <a:p>
            <a:r>
              <a:rPr lang="en-IN" dirty="0"/>
              <a:t>4.3 Session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80E303-AECB-4059-AF0D-5DC1CBB65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2"/>
          <a:stretch/>
        </p:blipFill>
        <p:spPr>
          <a:xfrm>
            <a:off x="496414" y="3981228"/>
            <a:ext cx="5144741" cy="155755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2BDD24-F1A5-42EA-9F02-75D01FB6CF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4" b="25449"/>
          <a:stretch/>
        </p:blipFill>
        <p:spPr>
          <a:xfrm>
            <a:off x="6032771" y="1297858"/>
            <a:ext cx="5319238" cy="129785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9911FE-8035-4466-8CCF-8A06CCD0B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148" y="3487157"/>
            <a:ext cx="5290485" cy="301488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FC95DC-1283-4D8B-AF02-D40E3DB2E948}"/>
              </a:ext>
            </a:extLst>
          </p:cNvPr>
          <p:cNvSpPr txBox="1"/>
          <p:nvPr/>
        </p:nvSpPr>
        <p:spPr>
          <a:xfrm>
            <a:off x="6047148" y="778656"/>
            <a:ext cx="3018194" cy="369332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dirty="0"/>
              <a:t>Source Connection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35416-9DD1-4FE9-97C2-B7AEF6082C92}"/>
              </a:ext>
            </a:extLst>
          </p:cNvPr>
          <p:cNvSpPr txBox="1"/>
          <p:nvPr/>
        </p:nvSpPr>
        <p:spPr>
          <a:xfrm>
            <a:off x="6047148" y="2989005"/>
            <a:ext cx="3018194" cy="369332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dirty="0"/>
              <a:t>Target Connection</a:t>
            </a:r>
          </a:p>
        </p:txBody>
      </p:sp>
    </p:spTree>
    <p:extLst>
      <p:ext uri="{BB962C8B-B14F-4D97-AF65-F5344CB8AC3E}">
        <p14:creationId xmlns:p14="http://schemas.microsoft.com/office/powerpoint/2010/main" val="3995669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DF405-9C20-4FEF-998E-F709648E0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68" y="193227"/>
            <a:ext cx="10058400" cy="1609344"/>
          </a:xfrm>
        </p:spPr>
        <p:txBody>
          <a:bodyPr/>
          <a:lstStyle/>
          <a:p>
            <a:r>
              <a:rPr lang="en-IN" dirty="0"/>
              <a:t>4.4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6976E-68AC-4E63-8FC0-117F4DE5C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68" y="1802571"/>
            <a:ext cx="7753350" cy="1141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2178B8-4302-410D-B78A-305B2AA1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839" y="3030331"/>
            <a:ext cx="4363059" cy="2962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45316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2130</TotalTime>
  <Words>714</Words>
  <Application>Microsoft Office PowerPoint</Application>
  <PresentationFormat>Widescreen</PresentationFormat>
  <Paragraphs>184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Economica</vt:lpstr>
      <vt:lpstr>Rockwell</vt:lpstr>
      <vt:lpstr>Rockwell Condensed</vt:lpstr>
      <vt:lpstr>Rockwell Extra Bold</vt:lpstr>
      <vt:lpstr>Wingdings</vt:lpstr>
      <vt:lpstr>Wood Type</vt:lpstr>
      <vt:lpstr>Tourism &amp; Travel</vt:lpstr>
      <vt:lpstr>Index</vt:lpstr>
      <vt:lpstr>1. Case study</vt:lpstr>
      <vt:lpstr>2. scenarios</vt:lpstr>
      <vt:lpstr>3. ER Diagram</vt:lpstr>
      <vt:lpstr>4.1 Mapping 1</vt:lpstr>
      <vt:lpstr>PowerPoint Presentation</vt:lpstr>
      <vt:lpstr>4.3 Session</vt:lpstr>
      <vt:lpstr>4.4 Output</vt:lpstr>
      <vt:lpstr>5.1 Mapping 2</vt:lpstr>
      <vt:lpstr>5.2 Conditions</vt:lpstr>
      <vt:lpstr>5.3 Session</vt:lpstr>
      <vt:lpstr>5.4 output</vt:lpstr>
      <vt:lpstr>6.1 Mapping 3</vt:lpstr>
      <vt:lpstr>6.2 Conditions</vt:lpstr>
      <vt:lpstr>6.3 Session</vt:lpstr>
      <vt:lpstr>6.4 output</vt:lpstr>
      <vt:lpstr>7.1 Mapping 4</vt:lpstr>
      <vt:lpstr>7.2 conditions</vt:lpstr>
      <vt:lpstr>7.3 Session</vt:lpstr>
      <vt:lpstr>7. 4 Output</vt:lpstr>
      <vt:lpstr>8.1 Unit Testing</vt:lpstr>
      <vt:lpstr>8.2 Integration testing</vt:lpstr>
      <vt:lpstr>8.3 Regression testing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Tourism &amp; Travel</dc:title>
  <dc:creator>Khobragade, Sanjolie Rupendra</dc:creator>
  <cp:lastModifiedBy>Pankaj Pardamwar, Ritika</cp:lastModifiedBy>
  <cp:revision>44</cp:revision>
  <dcterms:created xsi:type="dcterms:W3CDTF">2022-09-08T06:38:13Z</dcterms:created>
  <dcterms:modified xsi:type="dcterms:W3CDTF">2022-09-12T16:08:24Z</dcterms:modified>
</cp:coreProperties>
</file>